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7" r:id="rId5"/>
    <p:sldId id="270" r:id="rId6"/>
    <p:sldId id="273" r:id="rId7"/>
    <p:sldId id="278" r:id="rId8"/>
    <p:sldId id="279" r:id="rId9"/>
    <p:sldId id="258" r:id="rId10"/>
    <p:sldId id="266" r:id="rId11"/>
    <p:sldId id="276" r:id="rId12"/>
    <p:sldId id="281" r:id="rId13"/>
    <p:sldId id="286" r:id="rId14"/>
    <p:sldId id="284" r:id="rId15"/>
    <p:sldId id="287" r:id="rId16"/>
    <p:sldId id="288" r:id="rId17"/>
    <p:sldId id="289" r:id="rId18"/>
    <p:sldId id="290" r:id="rId19"/>
    <p:sldId id="291" r:id="rId20"/>
    <p:sldId id="292" r:id="rId21"/>
    <p:sldId id="285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184"/>
    <a:srgbClr val="222C8E"/>
    <a:srgbClr val="FAD434"/>
    <a:srgbClr val="F63245"/>
    <a:srgbClr val="FED08C"/>
    <a:srgbClr val="E5EFFB"/>
    <a:srgbClr val="E84524"/>
    <a:srgbClr val="FADEAC"/>
    <a:srgbClr val="F4BA52"/>
    <a:srgbClr val="3075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 autoAdjust="0"/>
    <p:restoredTop sz="94660"/>
  </p:normalViewPr>
  <p:slideViewPr>
    <p:cSldViewPr>
      <p:cViewPr varScale="1">
        <p:scale>
          <a:sx n="73" d="100"/>
          <a:sy n="73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94B33-5FCF-4208-9B03-406B06F5CAC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56622B8-0556-4542-84AB-39FCB4BB722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Georgia" panose="02040502050405020303" pitchFamily="18" charset="0"/>
            </a:rPr>
            <a:t>тема</a:t>
          </a:r>
          <a:endParaRPr lang="ru-RU" sz="2400" b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213F1934-C66C-4736-9516-97E55F913597}" type="parTrans" cxnId="{E7CB35C3-38A4-4838-BBEE-435B34CEAD0E}">
      <dgm:prSet/>
      <dgm:spPr/>
      <dgm:t>
        <a:bodyPr/>
        <a:lstStyle/>
        <a:p>
          <a:endParaRPr lang="ru-RU"/>
        </a:p>
      </dgm:t>
    </dgm:pt>
    <dgm:pt modelId="{AD411F6C-97E0-40CD-BA71-BAE76FBE5A59}" type="sibTrans" cxnId="{E7CB35C3-38A4-4838-BBEE-435B34CEAD0E}">
      <dgm:prSet/>
      <dgm:spPr/>
      <dgm:t>
        <a:bodyPr/>
        <a:lstStyle/>
        <a:p>
          <a:endParaRPr lang="ru-RU"/>
        </a:p>
      </dgm:t>
    </dgm:pt>
    <dgm:pt modelId="{5B7EABEC-95BB-44E7-BFD9-7F2D4717F18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Georgia" panose="02040502050405020303" pitchFamily="18" charset="0"/>
            </a:rPr>
            <a:t>план</a:t>
          </a:r>
          <a:endParaRPr lang="ru-RU" sz="2400" b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73961839-F742-41B7-8E2F-5A34D6E83433}" type="parTrans" cxnId="{CAD35D13-F6EF-40A5-8CFE-06EBD8385F27}">
      <dgm:prSet/>
      <dgm:spPr/>
      <dgm:t>
        <a:bodyPr/>
        <a:lstStyle/>
        <a:p>
          <a:endParaRPr lang="ru-RU"/>
        </a:p>
      </dgm:t>
    </dgm:pt>
    <dgm:pt modelId="{8B7CEB2D-8211-49F0-A6BD-01AF37FF242A}" type="sibTrans" cxnId="{CAD35D13-F6EF-40A5-8CFE-06EBD8385F27}">
      <dgm:prSet/>
      <dgm:spPr/>
      <dgm:t>
        <a:bodyPr/>
        <a:lstStyle/>
        <a:p>
          <a:endParaRPr lang="ru-RU"/>
        </a:p>
      </dgm:t>
    </dgm:pt>
    <dgm:pt modelId="{B2B5EF92-E858-46DB-8A69-63CF53BFE39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Georgia" panose="02040502050405020303" pitchFamily="18" charset="0"/>
            </a:rPr>
            <a:t>макет</a:t>
          </a:r>
          <a:endParaRPr lang="ru-RU" sz="2400" b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5B795851-50D8-452C-96EF-5B8C4206D6BD}" type="parTrans" cxnId="{43B00797-88F3-48E9-A9BB-53EB18FF0915}">
      <dgm:prSet/>
      <dgm:spPr/>
      <dgm:t>
        <a:bodyPr/>
        <a:lstStyle/>
        <a:p>
          <a:endParaRPr lang="ru-RU"/>
        </a:p>
      </dgm:t>
    </dgm:pt>
    <dgm:pt modelId="{598D29B9-7CA4-4036-AF9A-80CE34DA61C5}" type="sibTrans" cxnId="{43B00797-88F3-48E9-A9BB-53EB18FF0915}">
      <dgm:prSet/>
      <dgm:spPr/>
      <dgm:t>
        <a:bodyPr/>
        <a:lstStyle/>
        <a:p>
          <a:endParaRPr lang="ru-RU"/>
        </a:p>
      </dgm:t>
    </dgm:pt>
    <dgm:pt modelId="{87088D11-FF81-4B20-91E0-BC18557FE4D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Georgia" panose="02040502050405020303" pitchFamily="18" charset="0"/>
            </a:rPr>
            <a:t>оформление</a:t>
          </a:r>
          <a:endParaRPr lang="ru-RU" sz="2000" b="1" dirty="0">
            <a:solidFill>
              <a:srgbClr val="C00000"/>
            </a:solidFill>
            <a:latin typeface="Georgia" panose="02040502050405020303" pitchFamily="18" charset="0"/>
          </a:endParaRPr>
        </a:p>
      </dgm:t>
    </dgm:pt>
    <dgm:pt modelId="{E45E4392-6795-42D7-A51B-0AAD381C1DE6}" type="parTrans" cxnId="{23FB3769-F1B7-45D6-A1DF-2B95213B9507}">
      <dgm:prSet/>
      <dgm:spPr/>
      <dgm:t>
        <a:bodyPr/>
        <a:lstStyle/>
        <a:p>
          <a:endParaRPr lang="ru-RU"/>
        </a:p>
      </dgm:t>
    </dgm:pt>
    <dgm:pt modelId="{2A89059C-3B0E-4B05-8BEF-FAA3204ED84B}" type="sibTrans" cxnId="{23FB3769-F1B7-45D6-A1DF-2B95213B9507}">
      <dgm:prSet/>
      <dgm:spPr/>
      <dgm:t>
        <a:bodyPr/>
        <a:lstStyle/>
        <a:p>
          <a:endParaRPr lang="ru-RU"/>
        </a:p>
      </dgm:t>
    </dgm:pt>
    <dgm:pt modelId="{8404661E-6843-4512-819F-49C603727E3B}" type="pres">
      <dgm:prSet presAssocID="{C3794B33-5FCF-4208-9B03-406B06F5CAC6}" presName="arrowDiagram" presStyleCnt="0">
        <dgm:presLayoutVars>
          <dgm:chMax val="5"/>
          <dgm:dir/>
          <dgm:resizeHandles val="exact"/>
        </dgm:presLayoutVars>
      </dgm:prSet>
      <dgm:spPr/>
    </dgm:pt>
    <dgm:pt modelId="{876FBAA1-712F-4EDC-8D03-060C9CB98717}" type="pres">
      <dgm:prSet presAssocID="{C3794B33-5FCF-4208-9B03-406B06F5CAC6}" presName="arrow" presStyleLbl="bgShp" presStyleIdx="0" presStyleCnt="1" custLinFactNeighborX="-177" custLinFactNeighborY="373"/>
      <dgm:spPr>
        <a:gradFill flip="none" rotWithShape="0">
          <a:gsLst>
            <a:gs pos="0">
              <a:srgbClr val="F4BA52">
                <a:shade val="30000"/>
                <a:satMod val="115000"/>
              </a:srgbClr>
            </a:gs>
            <a:gs pos="50000">
              <a:srgbClr val="F4BA52">
                <a:shade val="67500"/>
                <a:satMod val="115000"/>
              </a:srgbClr>
            </a:gs>
            <a:gs pos="100000">
              <a:srgbClr val="F4BA52">
                <a:shade val="100000"/>
                <a:satMod val="115000"/>
              </a:srgbClr>
            </a:gs>
          </a:gsLst>
          <a:lin ang="18900000" scaled="1"/>
          <a:tileRect/>
        </a:gradFill>
        <a:ln w="38100">
          <a:solidFill>
            <a:srgbClr val="7030A0"/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C0501656-4838-4F80-9061-B0C807FC2E17}" type="pres">
      <dgm:prSet presAssocID="{C3794B33-5FCF-4208-9B03-406B06F5CAC6}" presName="arrowDiagram4" presStyleCnt="0"/>
      <dgm:spPr/>
    </dgm:pt>
    <dgm:pt modelId="{0E4581CF-E991-4634-8840-A5447073BD5F}" type="pres">
      <dgm:prSet presAssocID="{556622B8-0556-4542-84AB-39FCB4BB722B}" presName="bullet4a" presStyleLbl="node1" presStyleIdx="0" presStyleCnt="4" custScaleX="213562" custScaleY="210110" custLinFactNeighborX="59114" custLinFactNeighborY="-44883"/>
      <dgm:spPr>
        <a:solidFill>
          <a:srgbClr val="F63245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B7236E45-B683-4B0A-8DFD-73166E40F348}" type="pres">
      <dgm:prSet presAssocID="{556622B8-0556-4542-84AB-39FCB4BB722B}" presName="textBox4a" presStyleLbl="revTx" presStyleIdx="0" presStyleCnt="4" custLinFactNeighborX="8420" custLinFactNeighborY="8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0525E-FD3D-4EBC-9236-A76A1C9A1797}" type="pres">
      <dgm:prSet presAssocID="{5B7EABEC-95BB-44E7-BFD9-7F2D4717F183}" presName="bullet4b" presStyleLbl="node1" presStyleIdx="1" presStyleCnt="4" custScaleX="199924" custScaleY="202599" custLinFactX="-69261" custLinFactY="9168" custLinFactNeighborX="-100000" custLinFactNeighborY="100000"/>
      <dgm:spPr>
        <a:solidFill>
          <a:srgbClr val="FAD434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11066A49-79DE-446D-B1AE-F93341428816}" type="pres">
      <dgm:prSet presAssocID="{5B7EABEC-95BB-44E7-BFD9-7F2D4717F183}" presName="textBox4b" presStyleLbl="revTx" presStyleIdx="1" presStyleCnt="4" custScaleY="62712" custLinFactNeighborX="-17302" custLinFactNeighborY="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46DF-0C80-4BCA-8D11-D7901D683C33}" type="pres">
      <dgm:prSet presAssocID="{B2B5EF92-E858-46DB-8A69-63CF53BFE39E}" presName="bullet4c" presStyleLbl="node1" presStyleIdx="2" presStyleCnt="4" custScaleX="204507" custScaleY="197993" custLinFactX="-100000" custLinFactY="10787" custLinFactNeighborX="-156006" custLinFactNeighborY="100000"/>
      <dgm:spPr>
        <a:solidFill>
          <a:srgbClr val="00B050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7859EF01-C8E7-4164-A68E-BD45AF74177B}" type="pres">
      <dgm:prSet presAssocID="{B2B5EF92-E858-46DB-8A69-63CF53BFE39E}" presName="textBox4c" presStyleLbl="revTx" presStyleIdx="2" presStyleCnt="4" custScaleY="68867" custLinFactNeighborX="-44756" custLinFactNeighborY="5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48EF1-F603-4E97-A1A1-BD7F08648269}" type="pres">
      <dgm:prSet presAssocID="{87088D11-FF81-4B20-91E0-BC18557FE4D0}" presName="bullet4d" presStyleLbl="node1" presStyleIdx="3" presStyleCnt="4" custScaleX="206049" custScaleY="185523" custLinFactX="-100000" custLinFactNeighborX="-173430" custLinFactNeighborY="65614"/>
      <dgm:spPr>
        <a:solidFill>
          <a:srgbClr val="7030A0"/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F9739C93-EA31-4A00-82EC-9B9034A0E9D0}" type="pres">
      <dgm:prSet presAssocID="{87088D11-FF81-4B20-91E0-BC18557FE4D0}" presName="textBox4d" presStyleLbl="revTx" presStyleIdx="3" presStyleCnt="4" custScaleX="172024" custScaleY="82161" custLinFactNeighborX="-40411" custLinFactNeighborY="14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B35C3-38A4-4838-BBEE-435B34CEAD0E}" srcId="{C3794B33-5FCF-4208-9B03-406B06F5CAC6}" destId="{556622B8-0556-4542-84AB-39FCB4BB722B}" srcOrd="0" destOrd="0" parTransId="{213F1934-C66C-4736-9516-97E55F913597}" sibTransId="{AD411F6C-97E0-40CD-BA71-BAE76FBE5A59}"/>
    <dgm:cxn modelId="{43B00797-88F3-48E9-A9BB-53EB18FF0915}" srcId="{C3794B33-5FCF-4208-9B03-406B06F5CAC6}" destId="{B2B5EF92-E858-46DB-8A69-63CF53BFE39E}" srcOrd="2" destOrd="0" parTransId="{5B795851-50D8-452C-96EF-5B8C4206D6BD}" sibTransId="{598D29B9-7CA4-4036-AF9A-80CE34DA61C5}"/>
    <dgm:cxn modelId="{23FB3769-F1B7-45D6-A1DF-2B95213B9507}" srcId="{C3794B33-5FCF-4208-9B03-406B06F5CAC6}" destId="{87088D11-FF81-4B20-91E0-BC18557FE4D0}" srcOrd="3" destOrd="0" parTransId="{E45E4392-6795-42D7-A51B-0AAD381C1DE6}" sibTransId="{2A89059C-3B0E-4B05-8BEF-FAA3204ED84B}"/>
    <dgm:cxn modelId="{CC8E1F01-08C7-41B5-96D3-70676F5904F7}" type="presOf" srcId="{C3794B33-5FCF-4208-9B03-406B06F5CAC6}" destId="{8404661E-6843-4512-819F-49C603727E3B}" srcOrd="0" destOrd="0" presId="urn:microsoft.com/office/officeart/2005/8/layout/arrow2"/>
    <dgm:cxn modelId="{8FB23A04-C314-4A0F-90A7-A8E0D575D8FF}" type="presOf" srcId="{87088D11-FF81-4B20-91E0-BC18557FE4D0}" destId="{F9739C93-EA31-4A00-82EC-9B9034A0E9D0}" srcOrd="0" destOrd="0" presId="urn:microsoft.com/office/officeart/2005/8/layout/arrow2"/>
    <dgm:cxn modelId="{3C33B7A2-DF5D-4004-AE1F-5DE3F0E39FDA}" type="presOf" srcId="{556622B8-0556-4542-84AB-39FCB4BB722B}" destId="{B7236E45-B683-4B0A-8DFD-73166E40F348}" srcOrd="0" destOrd="0" presId="urn:microsoft.com/office/officeart/2005/8/layout/arrow2"/>
    <dgm:cxn modelId="{CAD35D13-F6EF-40A5-8CFE-06EBD8385F27}" srcId="{C3794B33-5FCF-4208-9B03-406B06F5CAC6}" destId="{5B7EABEC-95BB-44E7-BFD9-7F2D4717F183}" srcOrd="1" destOrd="0" parTransId="{73961839-F742-41B7-8E2F-5A34D6E83433}" sibTransId="{8B7CEB2D-8211-49F0-A6BD-01AF37FF242A}"/>
    <dgm:cxn modelId="{95AFE200-F565-446E-878D-4A323E832FA2}" type="presOf" srcId="{5B7EABEC-95BB-44E7-BFD9-7F2D4717F183}" destId="{11066A49-79DE-446D-B1AE-F93341428816}" srcOrd="0" destOrd="0" presId="urn:microsoft.com/office/officeart/2005/8/layout/arrow2"/>
    <dgm:cxn modelId="{8CB9B637-B6FC-405A-B515-99B3BAC14333}" type="presOf" srcId="{B2B5EF92-E858-46DB-8A69-63CF53BFE39E}" destId="{7859EF01-C8E7-4164-A68E-BD45AF74177B}" srcOrd="0" destOrd="0" presId="urn:microsoft.com/office/officeart/2005/8/layout/arrow2"/>
    <dgm:cxn modelId="{E7259ACF-5CF3-4FF5-928A-B6AEB6716C95}" type="presParOf" srcId="{8404661E-6843-4512-819F-49C603727E3B}" destId="{876FBAA1-712F-4EDC-8D03-060C9CB98717}" srcOrd="0" destOrd="0" presId="urn:microsoft.com/office/officeart/2005/8/layout/arrow2"/>
    <dgm:cxn modelId="{E7C12491-C09A-4722-9A22-4334AB6EAEEA}" type="presParOf" srcId="{8404661E-6843-4512-819F-49C603727E3B}" destId="{C0501656-4838-4F80-9061-B0C807FC2E17}" srcOrd="1" destOrd="0" presId="urn:microsoft.com/office/officeart/2005/8/layout/arrow2"/>
    <dgm:cxn modelId="{C383973F-3DE9-4812-9B36-0F8A0EC99E58}" type="presParOf" srcId="{C0501656-4838-4F80-9061-B0C807FC2E17}" destId="{0E4581CF-E991-4634-8840-A5447073BD5F}" srcOrd="0" destOrd="0" presId="urn:microsoft.com/office/officeart/2005/8/layout/arrow2"/>
    <dgm:cxn modelId="{7C5B3EA1-00C0-43E2-A733-0869D5BD3DA5}" type="presParOf" srcId="{C0501656-4838-4F80-9061-B0C807FC2E17}" destId="{B7236E45-B683-4B0A-8DFD-73166E40F348}" srcOrd="1" destOrd="0" presId="urn:microsoft.com/office/officeart/2005/8/layout/arrow2"/>
    <dgm:cxn modelId="{3BDFB01E-5CB7-4ADC-83B7-F964C6A8F18A}" type="presParOf" srcId="{C0501656-4838-4F80-9061-B0C807FC2E17}" destId="{EE00525E-FD3D-4EBC-9236-A76A1C9A1797}" srcOrd="2" destOrd="0" presId="urn:microsoft.com/office/officeart/2005/8/layout/arrow2"/>
    <dgm:cxn modelId="{7DAD95B1-3D8F-45CB-BE13-D277D401C86C}" type="presParOf" srcId="{C0501656-4838-4F80-9061-B0C807FC2E17}" destId="{11066A49-79DE-446D-B1AE-F93341428816}" srcOrd="3" destOrd="0" presId="urn:microsoft.com/office/officeart/2005/8/layout/arrow2"/>
    <dgm:cxn modelId="{9EDBCB5B-75EA-43BE-BB7B-C74042C5CCA9}" type="presParOf" srcId="{C0501656-4838-4F80-9061-B0C807FC2E17}" destId="{757346DF-0C80-4BCA-8D11-D7901D683C33}" srcOrd="4" destOrd="0" presId="urn:microsoft.com/office/officeart/2005/8/layout/arrow2"/>
    <dgm:cxn modelId="{B175CF1B-A510-4429-B8BC-CE409555405D}" type="presParOf" srcId="{C0501656-4838-4F80-9061-B0C807FC2E17}" destId="{7859EF01-C8E7-4164-A68E-BD45AF74177B}" srcOrd="5" destOrd="0" presId="urn:microsoft.com/office/officeart/2005/8/layout/arrow2"/>
    <dgm:cxn modelId="{B6EB4248-7BAB-4CEB-9F0D-F7B2AEB7E91D}" type="presParOf" srcId="{C0501656-4838-4F80-9061-B0C807FC2E17}" destId="{67248EF1-F603-4E97-A1A1-BD7F08648269}" srcOrd="6" destOrd="0" presId="urn:microsoft.com/office/officeart/2005/8/layout/arrow2"/>
    <dgm:cxn modelId="{452B9439-14CD-4CF9-BDC7-ADB195BA0074}" type="presParOf" srcId="{C0501656-4838-4F80-9061-B0C807FC2E17}" destId="{F9739C93-EA31-4A00-82EC-9B9034A0E9D0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31.gif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2.bp.blogspot.com/-i8xkMN_u7hA/VBXJ4jG5Y9I/AAAAAAAAfs4/WXyaaM52abo/s1600/%D0%AD%D0%BB%D0%B5%D0%BC%D0%B5%D0%BD%D1%82%D1%8B4.jpg" TargetMode="External"/><Relationship Id="rId7" Type="http://schemas.openxmlformats.org/officeDocument/2006/relationships/hyperlink" Target="http://3.bp.blogspot.com/-LOwwXZb1MeU/VBXJ2clD_fI/AAAAAAAAfsY/e3t_Pof1w_0/s1600/%D0%AD%D0%BB%D0%B5%D0%BC%D0%B5%D0%BD%D1%82%D1%8B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4.bp.blogspot.com/-MGdzHZ87w2o/VBXJ3s1q7rI/AAAAAAAAfso/gnP5Pmgf1-E/s1600/%D0%AD%D0%BB%D0%B5%D0%BC%D0%B5%D0%BD%D1%82%D1%8B2.jpg" TargetMode="External"/><Relationship Id="rId10" Type="http://schemas.openxmlformats.org/officeDocument/2006/relationships/image" Target="../media/image38.jpeg"/><Relationship Id="rId4" Type="http://schemas.openxmlformats.org/officeDocument/2006/relationships/image" Target="../media/image35.jpeg"/><Relationship Id="rId9" Type="http://schemas.openxmlformats.org/officeDocument/2006/relationships/hyperlink" Target="http://3.bp.blogspot.com/-0qFW_Zpfzqk/VBXJ1BqiYBI/AAAAAAAAfsI/gpnRbzLiFMc/s1600/28.02.2014+0-19-58_0083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766/158094028.1a/0_fca73_8a409069_orig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://1.bp.blogspot.com/-oM01rz7i-Yo/VBXJ1uNLbqI/AAAAAAAAfsQ/j9GsaeqYU3k/s1600/20.08.2014+9-57-02_0020.JPG" TargetMode="External"/><Relationship Id="rId7" Type="http://schemas.openxmlformats.org/officeDocument/2006/relationships/hyperlink" Target="http://4.bp.blogspot.com/-bP0ilPlh3Kw/U3pIyXASomI/AAAAAAAAbhc/3XPIM_k93Xc/s1600/Worm10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hyperlink" Target="http://1.bp.blogspot.com/-HqQCgMeLV7E/VBXJ0S05n1I/AAAAAAAAfsE/IRPu_1hEPFM/s1600/28.02.2014+0-18-49_0079.JPG" TargetMode="External"/><Relationship Id="rId10" Type="http://schemas.openxmlformats.org/officeDocument/2006/relationships/image" Target="../media/image43.jpeg"/><Relationship Id="rId4" Type="http://schemas.openxmlformats.org/officeDocument/2006/relationships/image" Target="../media/image40.jpeg"/><Relationship Id="rId9" Type="http://schemas.openxmlformats.org/officeDocument/2006/relationships/hyperlink" Target="http://4.bp.blogspot.com/-N4c2VTviqDE/VBXJy03X3gI/AAAAAAAAfrw/D1vVLLIVeXA/s1600/%D0%B7%D0%B8%D0%BC%D0%B0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" y="60753"/>
            <a:ext cx="9144000" cy="694895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6145" name="Рисунок 57" descr="&amp;kcy;&amp;acy;&amp;kcy; &amp;scy;&amp;dcy;&amp;iecy;&amp;lcy;&amp;acy;&amp;tcy;&amp;softcy; &amp;lcy;&amp;ecy;&amp;pcy;&amp;bcy;&amp;ucy;&amp;kcy;: &amp;mcy;&amp;acy;&amp;scy;&amp;tcy;&amp;iecy;&amp;rcy;-&amp;kcy;&amp;lcy;&amp;acy;&amp;scy;&amp;s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57166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643174" y="714356"/>
            <a:ext cx="5791224" cy="532377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928670"/>
            <a:ext cx="358617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</a:t>
            </a:r>
            <a:endParaRPr lang="ru-RU" sz="2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тема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должна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быть</a:t>
            </a:r>
          </a:p>
          <a:p>
            <a:endParaRPr lang="ru-RU" sz="1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интересна ребенку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выполнима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(соответствовать возрасту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оригинальна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702" y="3350418"/>
            <a:ext cx="4172909" cy="2675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7" b="11672"/>
          <a:stretch/>
        </p:blipFill>
        <p:spPr>
          <a:xfrm>
            <a:off x="7023099" y="5503584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3929058" y="928670"/>
            <a:ext cx="366158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Тема для </a:t>
            </a:r>
            <a:r>
              <a:rPr lang="ru-RU" sz="28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лэпбука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407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285984" y="428604"/>
            <a:ext cx="6324599" cy="606216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4678" y="642918"/>
            <a:ext cx="4714908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            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План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7" b="11672"/>
          <a:stretch/>
        </p:blipFill>
        <p:spPr>
          <a:xfrm>
            <a:off x="7073036" y="5532500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3702" y="642918"/>
            <a:ext cx="1691941" cy="1905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174" y="2357430"/>
            <a:ext cx="5857916" cy="428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428860" y="1357298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полностью раскрыть тему, необходим  подробный план  того, что должен включать в себя </a:t>
            </a:r>
            <a:r>
              <a:rPr lang="ru-RU" sz="1600" b="1" dirty="0" err="1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753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400" y="0"/>
            <a:ext cx="9127859" cy="6858000"/>
          </a:xfrm>
          <a:prstGeom prst="rect">
            <a:avLst/>
          </a:prstGeom>
        </p:spPr>
      </p:pic>
      <p:sp>
        <p:nvSpPr>
          <p:cNvPr id="4" name="Блок-схема: внутренняя память 3"/>
          <p:cNvSpPr/>
          <p:nvPr/>
        </p:nvSpPr>
        <p:spPr>
          <a:xfrm>
            <a:off x="142844" y="428604"/>
            <a:ext cx="8437647" cy="432922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49 w 10658"/>
              <a:gd name="connsiteY3" fmla="*/ 2048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" h="10195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658" h="10195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549" y="2048"/>
                </a:lnTo>
                <a:lnTo>
                  <a:pt x="10658" y="1380"/>
                </a:lnTo>
              </a:path>
              <a:path w="10658" h="10195" fill="none">
                <a:moveTo>
                  <a:pt x="45" y="32"/>
                </a:moveTo>
                <a:lnTo>
                  <a:pt x="10658" y="130"/>
                </a:lnTo>
                <a:lnTo>
                  <a:pt x="10658" y="10130"/>
                </a:ln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7504" y="461051"/>
            <a:ext cx="2429943" cy="157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4BA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5555" r="8750" b="4445"/>
          <a:stretch/>
        </p:blipFill>
        <p:spPr>
          <a:xfrm>
            <a:off x="6552283" y="2217359"/>
            <a:ext cx="1929473" cy="248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48" r="4795"/>
          <a:stretch/>
        </p:blipFill>
        <p:spPr>
          <a:xfrm rot="5400000">
            <a:off x="4171775" y="3625274"/>
            <a:ext cx="1473690" cy="2354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4BA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/>
          <a:srcRect r="52051"/>
          <a:stretch/>
        </p:blipFill>
        <p:spPr>
          <a:xfrm rot="16200000">
            <a:off x="3747236" y="1548855"/>
            <a:ext cx="2746637" cy="2101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181760"/>
            <a:ext cx="2728711" cy="3793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4BA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7" b="11672"/>
          <a:stretch/>
        </p:blipFill>
        <p:spPr>
          <a:xfrm>
            <a:off x="7479681" y="4826350"/>
            <a:ext cx="1507846" cy="111823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1785918" y="500042"/>
            <a:ext cx="4783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Оформляем </a:t>
            </a:r>
            <a:r>
              <a:rPr lang="ru-RU" sz="28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лэпбук</a:t>
            </a:r>
            <a:endParaRPr lang="ru-RU" sz="28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366" y="1510342"/>
            <a:ext cx="263434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кармашки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конверы</a:t>
            </a:r>
            <a:endParaRPr lang="ru-RU" sz="1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книжки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ращающиеся круги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блокноты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л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ист, сложенный несколько раз</a:t>
            </a:r>
          </a:p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6" r="6923" b="7551"/>
          <a:stretch/>
        </p:blipFill>
        <p:spPr>
          <a:xfrm>
            <a:off x="6737586" y="2953930"/>
            <a:ext cx="1758363" cy="1716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4BA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2398" y="920680"/>
            <a:ext cx="2586207" cy="1868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8497" y="1452460"/>
            <a:ext cx="3180129" cy="1448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4BA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0323" y="3504776"/>
            <a:ext cx="3170110" cy="1571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4BA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9354" y="1319563"/>
            <a:ext cx="2373651" cy="3164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48253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250"/>
                            </p:stCondLst>
                            <p:childTnLst>
                              <p:par>
                                <p:cTn id="3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250"/>
                            </p:stCondLst>
                            <p:childTnLst>
                              <p:par>
                                <p:cTn id="3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250"/>
                            </p:stCondLst>
                            <p:childTnLst>
                              <p:par>
                                <p:cTn id="4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25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250"/>
                            </p:stCondLst>
                            <p:childTnLst>
                              <p:par>
                                <p:cTn id="5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8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2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750"/>
                            </p:stCondLst>
                            <p:childTnLst>
                              <p:par>
                                <p:cTn id="6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6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80008"/>
            <a:ext cx="8464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203184"/>
                </a:solidFill>
              </a:rPr>
              <a:t>             </a:t>
            </a:r>
            <a:r>
              <a:rPr lang="ru-RU" sz="4400" b="1" dirty="0" smtClean="0">
                <a:solidFill>
                  <a:srgbClr val="203184"/>
                </a:solidFill>
              </a:rPr>
              <a:t>    Варианты оформления</a:t>
            </a:r>
            <a:endParaRPr lang="ru-RU" sz="4400" b="1" dirty="0">
              <a:solidFill>
                <a:srgbClr val="203184"/>
              </a:solidFill>
            </a:endParaRPr>
          </a:p>
        </p:txBody>
      </p:sp>
      <p:pic>
        <p:nvPicPr>
          <p:cNvPr id="8" name="Рисунок 7" descr="элементы лэпбука - кармашки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13249" b="15751"/>
          <a:stretch/>
        </p:blipFill>
        <p:spPr bwMode="auto">
          <a:xfrm>
            <a:off x="6286512" y="3786190"/>
            <a:ext cx="2538938" cy="271464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элементы лепбука - кармашки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00" r="46293" b="9513"/>
          <a:stretch/>
        </p:blipFill>
        <p:spPr bwMode="auto">
          <a:xfrm>
            <a:off x="6286512" y="785794"/>
            <a:ext cx="2565107" cy="274457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элементы лэпбука - подвижные круги">
            <a:hlinkClick r:id="rId7"/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1" t="-1" r="3749" b="869"/>
          <a:stretch/>
        </p:blipFill>
        <p:spPr bwMode="auto">
          <a:xfrm>
            <a:off x="500034" y="3714752"/>
            <a:ext cx="5543552" cy="280831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элементы лепбука - книжка-гармошка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928670"/>
            <a:ext cx="3108620" cy="252244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2987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80008"/>
            <a:ext cx="7680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203184"/>
                </a:solidFill>
              </a:rPr>
              <a:t>                            ЛЭПБУК «ЛЕТО»</a:t>
            </a:r>
            <a:endParaRPr lang="ru-RU" sz="4400" b="1" dirty="0">
              <a:solidFill>
                <a:srgbClr val="203184"/>
              </a:solidFill>
            </a:endParaRPr>
          </a:p>
        </p:txBody>
      </p:sp>
      <p:pic>
        <p:nvPicPr>
          <p:cNvPr id="7" name="Рисунок 6" descr="лэпбук про лето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29457"/>
            <a:ext cx="6522859" cy="575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72987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80008"/>
            <a:ext cx="8464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203184"/>
                </a:solidFill>
              </a:rPr>
              <a:t>             </a:t>
            </a:r>
            <a:r>
              <a:rPr lang="ru-RU" sz="4400" b="1" dirty="0" smtClean="0">
                <a:solidFill>
                  <a:srgbClr val="203184"/>
                </a:solidFill>
              </a:rPr>
              <a:t>    Варианты оформления</a:t>
            </a:r>
            <a:endParaRPr lang="ru-RU" sz="4400" b="1" dirty="0">
              <a:solidFill>
                <a:srgbClr val="203184"/>
              </a:solidFill>
            </a:endParaRPr>
          </a:p>
        </p:txBody>
      </p:sp>
      <p:pic>
        <p:nvPicPr>
          <p:cNvPr id="12" name="Рисунок 11" descr="элементы лэпбука - блокнотик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99" t="15528" b="8656"/>
          <a:stretch/>
        </p:blipFill>
        <p:spPr bwMode="auto">
          <a:xfrm>
            <a:off x="2928926" y="857232"/>
            <a:ext cx="2660047" cy="309803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элементы лэпбука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55" t="7134" r="13411" b="16203"/>
          <a:stretch/>
        </p:blipFill>
        <p:spPr bwMode="auto">
          <a:xfrm>
            <a:off x="5929322" y="928670"/>
            <a:ext cx="2697561" cy="2504660"/>
          </a:xfrm>
          <a:prstGeom prst="rect">
            <a:avLst/>
          </a:prstGeom>
          <a:ln w="38100" cap="sq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элементы лэпбука - свернутый лист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714884"/>
            <a:ext cx="4056112" cy="171906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элементы лэпбука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333" b="5766"/>
          <a:stretch/>
        </p:blipFill>
        <p:spPr bwMode="auto">
          <a:xfrm>
            <a:off x="5929322" y="3857628"/>
            <a:ext cx="2736304" cy="267246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72987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80008"/>
            <a:ext cx="8464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203184"/>
                </a:solidFill>
              </a:rPr>
              <a:t>             </a:t>
            </a:r>
            <a:r>
              <a:rPr lang="ru-RU" sz="4400" b="1" dirty="0" smtClean="0">
                <a:solidFill>
                  <a:srgbClr val="203184"/>
                </a:solidFill>
              </a:rPr>
              <a:t>    Варианты оформления</a:t>
            </a:r>
            <a:endParaRPr lang="ru-RU" sz="4400" b="1" dirty="0">
              <a:solidFill>
                <a:srgbClr val="203184"/>
              </a:solidFill>
            </a:endParaRPr>
          </a:p>
        </p:txBody>
      </p:sp>
      <p:pic>
        <p:nvPicPr>
          <p:cNvPr id="13" name="Picture 2" descr="http://img-fotki.yandex.ru/get/9167/158094028.5/0_dfef3_514f867e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571612"/>
            <a:ext cx="6640716" cy="471490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2987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80008"/>
            <a:ext cx="8464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203184"/>
                </a:solidFill>
              </a:rPr>
              <a:t>             </a:t>
            </a:r>
            <a:r>
              <a:rPr lang="ru-RU" sz="4400" b="1" dirty="0" smtClean="0">
                <a:solidFill>
                  <a:srgbClr val="203184"/>
                </a:solidFill>
              </a:rPr>
              <a:t>    Варианты оформления</a:t>
            </a:r>
            <a:endParaRPr lang="ru-RU" sz="4400" b="1" dirty="0">
              <a:solidFill>
                <a:srgbClr val="203184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1285860"/>
            <a:ext cx="8429684" cy="5240044"/>
          </a:xfrm>
          <a:prstGeom prst="rect">
            <a:avLst/>
          </a:prstGeom>
          <a:ln w="190500" cap="sq">
            <a:solidFill>
              <a:srgbClr val="222C8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72987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80008"/>
            <a:ext cx="8464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203184"/>
                </a:solidFill>
              </a:rPr>
              <a:t>             </a:t>
            </a:r>
            <a:r>
              <a:rPr lang="ru-RU" sz="4400" b="1" dirty="0" smtClean="0">
                <a:solidFill>
                  <a:srgbClr val="203184"/>
                </a:solidFill>
              </a:rPr>
              <a:t>    Варианты оформления</a:t>
            </a:r>
            <a:endParaRPr lang="ru-RU" sz="4400" b="1" dirty="0">
              <a:solidFill>
                <a:srgbClr val="203184"/>
              </a:solidFill>
            </a:endParaRPr>
          </a:p>
        </p:txBody>
      </p:sp>
      <p:pic>
        <p:nvPicPr>
          <p:cNvPr id="19458" name="Рисунок 70" descr="https://im0-tub-ru.yandex.net/i?id=a2cdbb68900898312bdeb87843d43e00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000108"/>
            <a:ext cx="3786214" cy="284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73" descr="https://s-media-cache-ak0.pinimg.com/236x/9a/7e/34/9a7e34d12fb241a7e86fcc97f9bdf4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000504"/>
            <a:ext cx="3239429" cy="244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85" descr="&amp;Lcy;&amp;ecy;&amp;pcy;&amp;bcy;&amp;ucy;&amp;kcy; &amp;Pcy;&amp;ocy;&amp;zhcy;&amp;acy;&amp;rcy;&amp;ncy;&amp;acy;&amp;yacy; &amp;bcy;&amp;iecy;&amp;zcy;&amp;ocy;&amp;pcy;&amp;acy;&amp;scy;&amp;ncy;&amp;ocy;&amp;scy;&amp;tcy;&amp;softcy; | Sm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000504"/>
            <a:ext cx="3357586" cy="253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2987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80008"/>
            <a:ext cx="8464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203184"/>
                </a:solidFill>
              </a:rPr>
              <a:t>             </a:t>
            </a:r>
            <a:r>
              <a:rPr lang="ru-RU" sz="4400" b="1" dirty="0" smtClean="0">
                <a:solidFill>
                  <a:srgbClr val="203184"/>
                </a:solidFill>
              </a:rPr>
              <a:t>    Варианты оформления</a:t>
            </a:r>
            <a:endParaRPr lang="ru-RU" sz="4400" b="1" dirty="0">
              <a:solidFill>
                <a:srgbClr val="203184"/>
              </a:solidFill>
            </a:endParaRPr>
          </a:p>
        </p:txBody>
      </p:sp>
      <p:pic>
        <p:nvPicPr>
          <p:cNvPr id="19460" name="Рисунок 82" descr="&amp;Lcy;&amp;ecy;&amp;pcy;&amp;bcy;&amp;ucy;&amp;kcy; «&amp;Bcy;&amp;iecy;&amp;lcy;&amp;kcy;&amp;acy;»: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500174"/>
            <a:ext cx="5807352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2987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272720" y="261718"/>
            <a:ext cx="6261679" cy="606216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5EFFB">
                  <a:shade val="30000"/>
                  <a:satMod val="115000"/>
                </a:srgbClr>
              </a:gs>
              <a:gs pos="50000">
                <a:srgbClr val="E5EFFB">
                  <a:shade val="67500"/>
                  <a:satMod val="115000"/>
                </a:srgbClr>
              </a:gs>
              <a:gs pos="100000">
                <a:srgbClr val="E5EFFB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1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61718"/>
            <a:ext cx="57912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smtClean="0"/>
              <a:t>               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Что такое </a:t>
            </a:r>
            <a:r>
              <a:rPr lang="ru-RU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?</a:t>
            </a:r>
          </a:p>
          <a:p>
            <a:pPr algn="ctr" fontAlgn="base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</a:t>
            </a:r>
            <a:r>
              <a:rPr lang="ru-RU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интерактивная,  тематическая папка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fontAlgn="base"/>
            <a:endParaRPr lang="ru-RU" sz="24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endParaRPr lang="ru-RU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 fontAlgn="base"/>
            <a:r>
              <a:rPr lang="ru-RU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– </a:t>
            </a:r>
          </a:p>
          <a:p>
            <a:pPr algn="ctr" fontAlgn="base"/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сравнительно новое средство обучения</a:t>
            </a:r>
            <a:endParaRPr lang="ru-RU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Впервые создавать </a:t>
            </a:r>
            <a:r>
              <a:rPr lang="ru-RU" sz="14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лэпбуки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начали американцы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fontAlgn="base"/>
            <a:endParaRPr lang="ru-RU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540" y="4739899"/>
            <a:ext cx="2162175" cy="12575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1750275"/>
            <a:ext cx="5232647" cy="2178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7" b="11672"/>
          <a:stretch/>
        </p:blipFill>
        <p:spPr>
          <a:xfrm>
            <a:off x="7187336" y="5531513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5767" y="1510331"/>
            <a:ext cx="2603511" cy="2772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0687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7" descr="Interactive notebooks...: "/>
          <p:cNvPicPr>
            <a:picLocks noChangeAspect="1" noChangeArrowheads="1"/>
          </p:cNvPicPr>
          <p:nvPr/>
        </p:nvPicPr>
        <p:blipFill>
          <a:blip r:embed="rId2"/>
          <a:srcRect t="19064" b="4198"/>
          <a:stretch>
            <a:fillRect/>
          </a:stretch>
        </p:blipFill>
        <p:spPr bwMode="auto">
          <a:xfrm>
            <a:off x="214282" y="214290"/>
            <a:ext cx="4000528" cy="635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0" name="Рисунок 94" descr="This ADAPTATIONS Interactive Science notebook contains pages for behavioral and structural (physical) adaptations, resources, competition, migration, hibernation, camouflage, learned behavior, mimicry, body parts, extinct, endangered, and threatened organisms.: "/>
          <p:cNvPicPr>
            <a:picLocks noChangeAspect="1" noChangeArrowheads="1"/>
          </p:cNvPicPr>
          <p:nvPr/>
        </p:nvPicPr>
        <p:blipFill>
          <a:blip r:embed="rId3"/>
          <a:srcRect t="37236"/>
          <a:stretch>
            <a:fillRect/>
          </a:stretch>
        </p:blipFill>
        <p:spPr bwMode="auto">
          <a:xfrm>
            <a:off x="4643438" y="214290"/>
            <a:ext cx="4103688" cy="640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75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1" y="0"/>
            <a:ext cx="912785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7" b="11672"/>
          <a:stretch/>
        </p:blipFill>
        <p:spPr>
          <a:xfrm>
            <a:off x="7620000" y="571480"/>
            <a:ext cx="1524000" cy="115321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7" b="11672"/>
          <a:stretch/>
        </p:blipFill>
        <p:spPr>
          <a:xfrm>
            <a:off x="7620000" y="3357562"/>
            <a:ext cx="1524000" cy="115321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9531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1507" name="Рисунок 79" descr="Reading Interactive Notebooks: "/>
          <p:cNvPicPr>
            <a:picLocks noChangeAspect="1" noChangeArrowheads="1"/>
          </p:cNvPicPr>
          <p:nvPr/>
        </p:nvPicPr>
        <p:blipFill>
          <a:blip r:embed="rId4"/>
          <a:srcRect b="50197"/>
          <a:stretch>
            <a:fillRect/>
          </a:stretch>
        </p:blipFill>
        <p:spPr bwMode="auto">
          <a:xfrm>
            <a:off x="1285852" y="214290"/>
            <a:ext cx="6286512" cy="522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628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278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071678"/>
            <a:ext cx="7072362" cy="178595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 Спасибо за внимание</a:t>
            </a:r>
          </a:p>
          <a:p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 и творческих успехов!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39" b="10000"/>
          <a:stretch/>
        </p:blipFill>
        <p:spPr>
          <a:xfrm>
            <a:off x="2438400" y="212035"/>
            <a:ext cx="3810000" cy="222636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593905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435267" y="397919"/>
            <a:ext cx="6261679" cy="606216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762000"/>
            <a:ext cx="5181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– эффективное средство для обучения и запоминания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информации</a:t>
            </a:r>
          </a:p>
          <a:p>
            <a:pPr fontAlgn="base"/>
            <a:r>
              <a:rPr lang="ru-RU" sz="1400" b="1" dirty="0">
                <a:solidFill>
                  <a:srgbClr val="C00000"/>
                </a:solidFill>
                <a:latin typeface="Georgia" panose="02040502050405020303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отличный способ закрепить определенную тему с детьми, осмыслить содержание книги, провести исследовательскую работу, в процессе которой ребенок участвует в поиске, анализе и сортировке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информации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7" b="11672"/>
          <a:stretch/>
        </p:blipFill>
        <p:spPr>
          <a:xfrm>
            <a:off x="7752708" y="5786488"/>
            <a:ext cx="1281224" cy="88982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65"/>
          <a:stretch/>
        </p:blipFill>
        <p:spPr>
          <a:xfrm>
            <a:off x="5643570" y="3286124"/>
            <a:ext cx="2909373" cy="1944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7" name="Рисунок 63" descr="http://3.bp.blogspot.com/-v8tcmlS6lW4/VjO7cXUFo8I/AAAAAAAABns/Vu1jONPZgDw/s320/e48dde69c609ee50071b33cf5bfed8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3500438"/>
            <a:ext cx="3274071" cy="3148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0795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26" y="0"/>
            <a:ext cx="9127859" cy="6858000"/>
          </a:xfrm>
          <a:prstGeom prst="rect">
            <a:avLst/>
          </a:prstGeom>
        </p:spPr>
      </p:pic>
      <p:sp>
        <p:nvSpPr>
          <p:cNvPr id="5" name="Блок-схема: внутренняя память 3"/>
          <p:cNvSpPr/>
          <p:nvPr/>
        </p:nvSpPr>
        <p:spPr>
          <a:xfrm>
            <a:off x="228600" y="152400"/>
            <a:ext cx="8285248" cy="52578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" h="10195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658" h="10195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582" y="1517"/>
                </a:lnTo>
                <a:lnTo>
                  <a:pt x="10658" y="1380"/>
                </a:lnTo>
              </a:path>
              <a:path w="10658" h="10195" fill="none">
                <a:moveTo>
                  <a:pt x="45" y="32"/>
                </a:moveTo>
                <a:lnTo>
                  <a:pt x="10658" y="130"/>
                </a:lnTo>
                <a:lnTo>
                  <a:pt x="10658" y="10130"/>
                </a:ln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449662"/>
            <a:ext cx="6834336" cy="511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50" b="1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450" b="1" dirty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5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sz="145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помогает ребенку по своему желанию организовать информацию по изучаемой теме и лучше понять и запомнить материал.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5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отличный способ для </a:t>
            </a:r>
            <a:r>
              <a:rPr lang="ru-RU" sz="145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закрепления материала. </a:t>
            </a:r>
            <a:r>
              <a:rPr lang="ru-RU" sz="145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любое удобное время ребенок просто открывает </a:t>
            </a:r>
            <a:r>
              <a:rPr lang="ru-RU" sz="1450" b="1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145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с радостью повторяет пройденное, рассматривая сделанную своими же руками книжку.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5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научится самостоятельно собирать и организовывать </a:t>
            </a:r>
            <a:r>
              <a:rPr lang="ru-RU" sz="145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информацию, формируя навыки школьного обучения.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50" b="1" dirty="0" err="1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1450" b="1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5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хорошо подойдет для занятий в группах, где одновременно будут заняты несколько детей.  Можно выбрать задания под силу каждому (одним – кармашки с карточками, а другим детям – задания, подразумевающие умение писать и т.д.) и сделать коллективную книжку.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50" b="1" dirty="0" err="1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145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развивает творческие способности и коммуникативные навыки.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450" b="1" dirty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это просто интересно! Дошкольникам нужны эмоциональные, яркие и увлекательные занятия!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5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778" y="260648"/>
            <a:ext cx="722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ачем </a:t>
            </a: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нужен </a:t>
            </a:r>
            <a:r>
              <a:rPr lang="ru-RU" sz="2000" b="1" i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</a:t>
            </a: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765064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2" y="0"/>
            <a:ext cx="9024315" cy="6858000"/>
          </a:xfrm>
          <a:prstGeom prst="rect">
            <a:avLst/>
          </a:prstGeom>
        </p:spPr>
      </p:pic>
      <p:sp>
        <p:nvSpPr>
          <p:cNvPr id="3" name="Блок-схема: документ 2"/>
          <p:cNvSpPr/>
          <p:nvPr/>
        </p:nvSpPr>
        <p:spPr>
          <a:xfrm>
            <a:off x="2514600" y="304800"/>
            <a:ext cx="6033080" cy="6248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3986"/>
              <a:gd name="connsiteY0" fmla="*/ 0 h 21752"/>
              <a:gd name="connsiteX1" fmla="*/ 23986 w 23986"/>
              <a:gd name="connsiteY1" fmla="*/ 428 h 21752"/>
              <a:gd name="connsiteX2" fmla="*/ 23986 w 23986"/>
              <a:gd name="connsiteY2" fmla="*/ 17750 h 21752"/>
              <a:gd name="connsiteX3" fmla="*/ 2386 w 23986"/>
              <a:gd name="connsiteY3" fmla="*/ 20600 h 21752"/>
              <a:gd name="connsiteX4" fmla="*/ 0 w 23986"/>
              <a:gd name="connsiteY4" fmla="*/ 0 h 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6" h="21752">
                <a:moveTo>
                  <a:pt x="0" y="0"/>
                </a:moveTo>
                <a:lnTo>
                  <a:pt x="23986" y="428"/>
                </a:lnTo>
                <a:lnTo>
                  <a:pt x="23986" y="17750"/>
                </a:lnTo>
                <a:cubicBezTo>
                  <a:pt x="13186" y="17750"/>
                  <a:pt x="13186" y="24350"/>
                  <a:pt x="2386" y="206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51962"/>
            <a:ext cx="525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– разновидность метода </a:t>
            </a:r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проекта</a:t>
            </a:r>
            <a:endParaRPr lang="ru-RU" sz="2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Создание </a:t>
            </a:r>
            <a:r>
              <a:rPr lang="ru-RU" sz="1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лэпбука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 содержит все  этапы проекта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1 целеполагание (выбор темы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2 разработка </a:t>
            </a:r>
            <a:r>
              <a:rPr lang="ru-RU" sz="14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лэпбука</a:t>
            </a: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 (составление плана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3 выполнение  (практическая часть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4 подведение </a:t>
            </a:r>
            <a:r>
              <a:rPr lang="ru-RU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итогов</a:t>
            </a:r>
            <a:endParaRPr lang="ru-RU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793959"/>
            <a:ext cx="5029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 – средство для  реализации  </a:t>
            </a:r>
            <a:r>
              <a:rPr lang="ru-RU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деятельностного</a:t>
            </a:r>
            <a:r>
              <a:rPr lang="ru-RU" b="1" i="1" dirty="0">
                <a:solidFill>
                  <a:srgbClr val="C00000"/>
                </a:solidFill>
                <a:latin typeface="Georgia" panose="02040502050405020303" pitchFamily="18" charset="0"/>
              </a:rPr>
              <a:t> метода </a:t>
            </a:r>
            <a:r>
              <a:rPr lang="ru-RU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обучения</a:t>
            </a:r>
          </a:p>
          <a:p>
            <a:r>
              <a:rPr lang="ru-RU" sz="1400" b="1" i="1" dirty="0" smtClean="0">
                <a:latin typeface="Georgia" panose="02040502050405020303" pitchFamily="18" charset="0"/>
              </a:rPr>
              <a:t>          </a:t>
            </a:r>
            <a:endParaRPr lang="ru-RU" sz="1400" b="1" dirty="0">
              <a:latin typeface="Georgia" panose="02040502050405020303" pitchFamily="18" charset="0"/>
            </a:endParaRPr>
          </a:p>
          <a:p>
            <a:pPr algn="r"/>
            <a:r>
              <a:rPr lang="ru-RU" sz="1200" b="1" i="1" dirty="0">
                <a:latin typeface="Georgia" panose="02040502050405020303" pitchFamily="18" charset="0"/>
              </a:rPr>
              <a:t>  </a:t>
            </a:r>
            <a:endParaRPr lang="ru-RU" sz="1200" b="1" i="1" dirty="0" smtClean="0">
              <a:latin typeface="Georgia" panose="02040502050405020303" pitchFamily="18" charset="0"/>
            </a:endParaRPr>
          </a:p>
          <a:p>
            <a:pPr algn="r"/>
            <a:endParaRPr lang="ru-RU" sz="1200" b="1" i="1" dirty="0" smtClean="0">
              <a:latin typeface="Georgia" panose="02040502050405020303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sz="1200" b="1" i="1" dirty="0" smtClean="0">
                <a:latin typeface="Georgia" panose="02040502050405020303" pitchFamily="18" charset="0"/>
              </a:rPr>
              <a:t>      </a:t>
            </a: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 </a:t>
            </a: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создании </a:t>
            </a:r>
            <a:r>
              <a:rPr lang="ru-RU" sz="12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лэпбука</a:t>
            </a: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 дети не </a:t>
            </a: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   </a:t>
            </a:r>
          </a:p>
          <a:p>
            <a:pPr algn="r">
              <a:lnSpc>
                <a:spcPct val="150000"/>
              </a:lnSpc>
            </a:pP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   получают </a:t>
            </a: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знания в </a:t>
            </a: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готовом виде,                                                         </a:t>
            </a:r>
          </a:p>
          <a:p>
            <a:pPr algn="r">
              <a:lnSpc>
                <a:spcPct val="150000"/>
              </a:lnSpc>
            </a:pP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а  добывают их сами в процессе                                              </a:t>
            </a:r>
          </a:p>
          <a:p>
            <a:pPr algn="r">
              <a:lnSpc>
                <a:spcPct val="150000"/>
              </a:lnSpc>
            </a:pPr>
            <a:r>
              <a:rPr lang="ru-RU" sz="12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собственной </a:t>
            </a:r>
            <a:r>
              <a:rPr lang="ru-RU" sz="12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исследовательско</a:t>
            </a:r>
            <a:r>
              <a:rPr lang="ru-RU" sz="1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– познавательной деятельности</a:t>
            </a:r>
            <a:endParaRPr lang="ru-RU" sz="1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7" b="11672"/>
          <a:stretch/>
        </p:blipFill>
        <p:spPr>
          <a:xfrm>
            <a:off x="7291919" y="5574654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pic>
        <p:nvPicPr>
          <p:cNvPr id="2049" name="Рисунок 60" descr="&amp;Kcy;&amp;acy;&amp;kcy; &amp;scy;&amp;dcy;&amp;iecy;&amp;lcy;&amp;acy;&amp;tcy;&amp;softcy; &amp;lcy;&amp;ecy;&amp;pcy;&amp;bcy;&amp;ucy;&amp;kcy; &amp;scy;&amp;vcy;&amp;ocy;&amp;icy;&amp;mcy;&amp;icy; &amp;rcy;&amp;ucy;&amp;kcy;&amp;acy;&amp;mcy;&amp;icy;. &amp;SHcy;&amp;acy;&amp;bcy;&amp;lcy;&amp;ocy;&amp;ncy; &amp;dcy;&amp;lcy;&amp;yacy; &amp;rcy;&amp;acy;&amp;scy;&amp;pcy;&amp;iecy;&amp;chcy;&amp;acy;&amp;tcy;&amp;k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4805277" cy="3006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5633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0008"/>
            <a:ext cx="9127859" cy="6858000"/>
          </a:xfrm>
          <a:prstGeom prst="rect">
            <a:avLst/>
          </a:prstGeom>
        </p:spPr>
      </p:pic>
      <p:sp>
        <p:nvSpPr>
          <p:cNvPr id="5" name="Блок-схема: внутренняя память 3"/>
          <p:cNvSpPr/>
          <p:nvPr/>
        </p:nvSpPr>
        <p:spPr>
          <a:xfrm>
            <a:off x="172954" y="228601"/>
            <a:ext cx="8348992" cy="44601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684 w 10658"/>
              <a:gd name="connsiteY3" fmla="*/ 196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684 w 10658"/>
              <a:gd name="connsiteY3" fmla="*/ 1967 h 10195"/>
              <a:gd name="connsiteX4" fmla="*/ 10641 w 10658"/>
              <a:gd name="connsiteY4" fmla="*/ 1605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  <a:gd name="connsiteX0" fmla="*/ 658 w 10707"/>
              <a:gd name="connsiteY0" fmla="*/ 130 h 10218"/>
              <a:gd name="connsiteX1" fmla="*/ 10658 w 10707"/>
              <a:gd name="connsiteY1" fmla="*/ 130 h 10218"/>
              <a:gd name="connsiteX2" fmla="*/ 10658 w 10707"/>
              <a:gd name="connsiteY2" fmla="*/ 10130 h 10218"/>
              <a:gd name="connsiteX3" fmla="*/ 658 w 10707"/>
              <a:gd name="connsiteY3" fmla="*/ 10130 h 10218"/>
              <a:gd name="connsiteX4" fmla="*/ 658 w 10707"/>
              <a:gd name="connsiteY4" fmla="*/ 130 h 10218"/>
              <a:gd name="connsiteX0" fmla="*/ 0 w 10707"/>
              <a:gd name="connsiteY0" fmla="*/ 0 h 10218"/>
              <a:gd name="connsiteX1" fmla="*/ 1908 w 10707"/>
              <a:gd name="connsiteY1" fmla="*/ 10130 h 10218"/>
              <a:gd name="connsiteX2" fmla="*/ 11 w 10707"/>
              <a:gd name="connsiteY2" fmla="*/ 172 h 10218"/>
              <a:gd name="connsiteX3" fmla="*/ 2684 w 10707"/>
              <a:gd name="connsiteY3" fmla="*/ 1967 h 10218"/>
              <a:gd name="connsiteX4" fmla="*/ 10641 w 10707"/>
              <a:gd name="connsiteY4" fmla="*/ 1605 h 10218"/>
              <a:gd name="connsiteX0" fmla="*/ 45 w 10707"/>
              <a:gd name="connsiteY0" fmla="*/ 32 h 10218"/>
              <a:gd name="connsiteX1" fmla="*/ 10658 w 10707"/>
              <a:gd name="connsiteY1" fmla="*/ 130 h 10218"/>
              <a:gd name="connsiteX2" fmla="*/ 10707 w 10707"/>
              <a:gd name="connsiteY2" fmla="*/ 10218 h 10218"/>
              <a:gd name="connsiteX3" fmla="*/ 675 w 10707"/>
              <a:gd name="connsiteY3" fmla="*/ 10195 h 10218"/>
              <a:gd name="connsiteX4" fmla="*/ 45 w 10707"/>
              <a:gd name="connsiteY4" fmla="*/ 32 h 10218"/>
              <a:gd name="connsiteX0" fmla="*/ 658 w 10740"/>
              <a:gd name="connsiteY0" fmla="*/ 130 h 10277"/>
              <a:gd name="connsiteX1" fmla="*/ 10658 w 10740"/>
              <a:gd name="connsiteY1" fmla="*/ 130 h 10277"/>
              <a:gd name="connsiteX2" fmla="*/ 10658 w 10740"/>
              <a:gd name="connsiteY2" fmla="*/ 10130 h 10277"/>
              <a:gd name="connsiteX3" fmla="*/ 658 w 10740"/>
              <a:gd name="connsiteY3" fmla="*/ 10130 h 10277"/>
              <a:gd name="connsiteX4" fmla="*/ 658 w 10740"/>
              <a:gd name="connsiteY4" fmla="*/ 130 h 10277"/>
              <a:gd name="connsiteX0" fmla="*/ 0 w 10740"/>
              <a:gd name="connsiteY0" fmla="*/ 0 h 10277"/>
              <a:gd name="connsiteX1" fmla="*/ 1908 w 10740"/>
              <a:gd name="connsiteY1" fmla="*/ 10130 h 10277"/>
              <a:gd name="connsiteX2" fmla="*/ 11 w 10740"/>
              <a:gd name="connsiteY2" fmla="*/ 172 h 10277"/>
              <a:gd name="connsiteX3" fmla="*/ 2684 w 10740"/>
              <a:gd name="connsiteY3" fmla="*/ 1967 h 10277"/>
              <a:gd name="connsiteX4" fmla="*/ 10641 w 10740"/>
              <a:gd name="connsiteY4" fmla="*/ 1605 h 10277"/>
              <a:gd name="connsiteX0" fmla="*/ 45 w 10740"/>
              <a:gd name="connsiteY0" fmla="*/ 32 h 10277"/>
              <a:gd name="connsiteX1" fmla="*/ 10658 w 10740"/>
              <a:gd name="connsiteY1" fmla="*/ 130 h 10277"/>
              <a:gd name="connsiteX2" fmla="*/ 10740 w 10740"/>
              <a:gd name="connsiteY2" fmla="*/ 10277 h 10277"/>
              <a:gd name="connsiteX3" fmla="*/ 675 w 10740"/>
              <a:gd name="connsiteY3" fmla="*/ 10195 h 10277"/>
              <a:gd name="connsiteX4" fmla="*/ 45 w 10740"/>
              <a:gd name="connsiteY4" fmla="*/ 32 h 1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0" h="10277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740" h="10277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684" y="1967"/>
                </a:lnTo>
                <a:lnTo>
                  <a:pt x="10641" y="1605"/>
                </a:lnTo>
              </a:path>
              <a:path w="10740" h="10277" fill="none">
                <a:moveTo>
                  <a:pt x="45" y="32"/>
                </a:moveTo>
                <a:lnTo>
                  <a:pt x="10658" y="130"/>
                </a:lnTo>
                <a:cubicBezTo>
                  <a:pt x="10674" y="3493"/>
                  <a:pt x="10724" y="6914"/>
                  <a:pt x="10740" y="10277"/>
                </a:cubicBez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5638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Создание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лэпбука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- эффективное средство для привлечения родителей к сотрудничеству. </a:t>
            </a:r>
          </a:p>
          <a:p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Родители обеспечивают поддержку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организационную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(экскурсии, походы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техническую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(фото, видео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информационную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(сбор информации для </a:t>
            </a: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лэпбука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мотивационную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(поддерживание 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интереса,    уверенности 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в успехе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448289" y="3409967"/>
            <a:ext cx="2066126" cy="410445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7957868"/>
              </p:ext>
            </p:extLst>
          </p:nvPr>
        </p:nvGraphicFramePr>
        <p:xfrm>
          <a:off x="5214942" y="4357694"/>
          <a:ext cx="3424766" cy="2143116"/>
        </p:xfrm>
        <a:graphic>
          <a:graphicData uri="http://schemas.openxmlformats.org/presentationml/2006/ole">
            <p:oleObj spid="_x0000_s1083" name="Документ" r:id="rId4" imgW="5925852" imgH="3708979" progId="Word.Documen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12548" y="305518"/>
            <a:ext cx="586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– вид совместной                                                  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   деятельности взрослого и ребенка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1794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241" y="1"/>
            <a:ext cx="8652478" cy="6500834"/>
          </a:xfrm>
          <a:prstGeom prst="rect">
            <a:avLst/>
          </a:prstGeom>
        </p:spPr>
      </p:pic>
      <p:sp>
        <p:nvSpPr>
          <p:cNvPr id="5" name="Блок-схема: внутренняя память 3"/>
          <p:cNvSpPr/>
          <p:nvPr/>
        </p:nvSpPr>
        <p:spPr>
          <a:xfrm>
            <a:off x="127135" y="450297"/>
            <a:ext cx="8285248" cy="48768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" h="10195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658" h="10195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582" y="1517"/>
                </a:lnTo>
                <a:lnTo>
                  <a:pt x="10658" y="1380"/>
                </a:lnTo>
              </a:path>
              <a:path w="10658" h="10195" fill="none">
                <a:moveTo>
                  <a:pt x="45" y="32"/>
                </a:moveTo>
                <a:lnTo>
                  <a:pt x="10658" y="130"/>
                </a:lnTo>
                <a:lnTo>
                  <a:pt x="10658" y="10130"/>
                </a:ln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718178"/>
            <a:ext cx="63246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</a:t>
            </a:r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Из </a:t>
            </a:r>
            <a:r>
              <a:rPr lang="ru-RU" sz="2400" b="1" i="1" dirty="0">
                <a:solidFill>
                  <a:srgbClr val="C00000"/>
                </a:solidFill>
                <a:latin typeface="Georgia" panose="02040502050405020303" pitchFamily="18" charset="0"/>
              </a:rPr>
              <a:t>чего состоит </a:t>
            </a:r>
            <a:r>
              <a:rPr lang="ru-RU" sz="2400" b="1" i="1" dirty="0" err="1">
                <a:solidFill>
                  <a:srgbClr val="C00000"/>
                </a:solidFill>
                <a:latin typeface="Georgia" panose="02040502050405020303" pitchFamily="18" charset="0"/>
              </a:rPr>
              <a:t>лэпбук</a:t>
            </a:r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?</a:t>
            </a:r>
          </a:p>
          <a:p>
            <a:pPr fontAlgn="base"/>
            <a:endParaRPr lang="ru-RU" sz="1400" b="1" dirty="0">
              <a:latin typeface="Georgia" panose="02040502050405020303" pitchFamily="18" charset="0"/>
            </a:endParaRPr>
          </a:p>
          <a:p>
            <a:pPr fontAlgn="base"/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Лэпбук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 это папка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формата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А3, А4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, в которую вклеиваются кармашки, книжки-раскладушки, окошки и другие детали с наглядной информацией </a:t>
            </a:r>
            <a:endParaRPr lang="ru-RU" sz="1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fontAlgn="base"/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теме </a:t>
            </a:r>
            <a:r>
              <a:rPr lang="ru-RU" sz="16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Лэпбука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: от интересных игр до лексики и большого количества интересно поданной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информации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20" y="2714620"/>
            <a:ext cx="2289527" cy="2861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142984"/>
            <a:ext cx="1986542" cy="2653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4143380"/>
            <a:ext cx="2367897" cy="2373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5036159"/>
            <a:ext cx="3384376" cy="174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482" y="3029625"/>
            <a:ext cx="2526435" cy="2126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1579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00"/>
            <a:ext cx="9127859" cy="6858000"/>
          </a:xfrm>
          <a:prstGeom prst="rect">
            <a:avLst/>
          </a:prstGeom>
        </p:spPr>
      </p:pic>
      <p:sp>
        <p:nvSpPr>
          <p:cNvPr id="5" name="Блок-схема: внутренняя память 3"/>
          <p:cNvSpPr/>
          <p:nvPr/>
        </p:nvSpPr>
        <p:spPr>
          <a:xfrm>
            <a:off x="221926" y="370437"/>
            <a:ext cx="8285248" cy="502919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684 w 10658"/>
              <a:gd name="connsiteY3" fmla="*/ 196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684 w 10658"/>
              <a:gd name="connsiteY3" fmla="*/ 1967 h 10195"/>
              <a:gd name="connsiteX4" fmla="*/ 10641 w 10658"/>
              <a:gd name="connsiteY4" fmla="*/ 1605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" h="10195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658" h="10195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684" y="1967"/>
                </a:lnTo>
                <a:lnTo>
                  <a:pt x="10641" y="1605"/>
                </a:lnTo>
              </a:path>
              <a:path w="10658" h="10195" fill="none">
                <a:moveTo>
                  <a:pt x="45" y="32"/>
                </a:moveTo>
                <a:lnTo>
                  <a:pt x="10658" y="130"/>
                </a:lnTo>
                <a:lnTo>
                  <a:pt x="10658" y="10130"/>
                </a:ln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5" y="3061296"/>
            <a:ext cx="2780953" cy="2467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4BA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5344" y="2615927"/>
            <a:ext cx="3689396" cy="2963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4BA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7" b="11672"/>
          <a:stretch/>
        </p:blipFill>
        <p:spPr>
          <a:xfrm>
            <a:off x="4058922" y="5508801"/>
            <a:ext cx="1524000" cy="105844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1214414" y="500042"/>
            <a:ext cx="6381922" cy="24622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000" b="1" i="1" dirty="0" smtClean="0">
                <a:ln/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</a:t>
            </a:r>
            <a:endParaRPr lang="ru-RU" sz="2400" b="1" i="1" dirty="0" smtClean="0">
              <a:ln/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распечатанные шаблоны </a:t>
            </a:r>
            <a:r>
              <a:rPr lang="ru-RU" sz="1400" b="1" dirty="0" err="1" smtClean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Лэпбука</a:t>
            </a:r>
            <a:endParaRPr lang="ru-RU" sz="1400" b="1" dirty="0">
              <a:ln/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лист плотной бумаги формата А3 или 2 листа </a:t>
            </a:r>
            <a:r>
              <a:rPr lang="ru-RU" sz="1400" b="1" dirty="0" smtClean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А4</a:t>
            </a:r>
            <a:endParaRPr lang="ru-RU" sz="1400" b="1" dirty="0">
              <a:ln/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 ножницы</a:t>
            </a:r>
            <a:endParaRPr lang="ru-RU" sz="1400" b="1" dirty="0">
              <a:ln/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 smtClean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клей-карандаш</a:t>
            </a:r>
            <a:endParaRPr lang="ru-RU" sz="1400" b="1" dirty="0">
              <a:ln/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цветные карандаши, фломастеры, </a:t>
            </a:r>
            <a:r>
              <a:rPr lang="ru-RU" sz="1400" b="1" dirty="0" smtClean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разноцветные ручки</a:t>
            </a:r>
            <a:endParaRPr lang="ru-RU" sz="1400" b="1" dirty="0">
              <a:ln/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 скотч</a:t>
            </a:r>
            <a:endParaRPr lang="ru-RU" sz="1400" b="1" dirty="0">
              <a:ln/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безграничная </a:t>
            </a:r>
            <a:r>
              <a:rPr lang="ru-RU" sz="1400" b="1" dirty="0" smtClean="0">
                <a:ln/>
                <a:solidFill>
                  <a:srgbClr val="002060"/>
                </a:solidFill>
                <a:latin typeface="Georgia" panose="02040502050405020303" pitchFamily="18" charset="0"/>
              </a:rPr>
              <a:t>фантазия</a:t>
            </a:r>
            <a:endParaRPr lang="ru-RU" sz="1400" b="1" dirty="0">
              <a:ln/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3485" y="621643"/>
            <a:ext cx="487986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Что вам понадобится?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0" y="0"/>
            <a:ext cx="9127859" cy="6858000"/>
          </a:xfrm>
          <a:prstGeom prst="rect">
            <a:avLst/>
          </a:prstGeom>
        </p:spPr>
      </p:pic>
      <p:sp>
        <p:nvSpPr>
          <p:cNvPr id="4" name="Блок-схема: внутренняя память 3"/>
          <p:cNvSpPr/>
          <p:nvPr/>
        </p:nvSpPr>
        <p:spPr>
          <a:xfrm>
            <a:off x="304801" y="457201"/>
            <a:ext cx="7315199" cy="453122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250 w 10000"/>
              <a:gd name="connsiteY0" fmla="*/ 0 h 10000"/>
              <a:gd name="connsiteX1" fmla="*/ 1250 w 10000"/>
              <a:gd name="connsiteY1" fmla="*/ 10000 h 10000"/>
              <a:gd name="connsiteX2" fmla="*/ 0 w 10000"/>
              <a:gd name="connsiteY2" fmla="*/ 1250 h 10000"/>
              <a:gd name="connsiteX3" fmla="*/ 10000 w 10000"/>
              <a:gd name="connsiteY3" fmla="*/ 125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613 w 10613"/>
              <a:gd name="connsiteY0" fmla="*/ 98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613 w 10613"/>
              <a:gd name="connsiteY4" fmla="*/ 98 h 10098"/>
              <a:gd name="connsiteX0" fmla="*/ 1863 w 10613"/>
              <a:gd name="connsiteY0" fmla="*/ 98 h 10098"/>
              <a:gd name="connsiteX1" fmla="*/ 1863 w 10613"/>
              <a:gd name="connsiteY1" fmla="*/ 10098 h 10098"/>
              <a:gd name="connsiteX2" fmla="*/ 613 w 10613"/>
              <a:gd name="connsiteY2" fmla="*/ 1348 h 10098"/>
              <a:gd name="connsiteX3" fmla="*/ 10613 w 10613"/>
              <a:gd name="connsiteY3" fmla="*/ 1348 h 10098"/>
              <a:gd name="connsiteX0" fmla="*/ 0 w 10613"/>
              <a:gd name="connsiteY0" fmla="*/ 0 h 10098"/>
              <a:gd name="connsiteX1" fmla="*/ 10613 w 10613"/>
              <a:gd name="connsiteY1" fmla="*/ 98 h 10098"/>
              <a:gd name="connsiteX2" fmla="*/ 10613 w 10613"/>
              <a:gd name="connsiteY2" fmla="*/ 10098 h 10098"/>
              <a:gd name="connsiteX3" fmla="*/ 613 w 10613"/>
              <a:gd name="connsiteY3" fmla="*/ 10098 h 10098"/>
              <a:gd name="connsiteX4" fmla="*/ 0 w 10613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10718 w 10718"/>
              <a:gd name="connsiteY3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18 w 10718"/>
              <a:gd name="connsiteY0" fmla="*/ 98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718 w 10718"/>
              <a:gd name="connsiteY4" fmla="*/ 98 h 10098"/>
              <a:gd name="connsiteX0" fmla="*/ 1968 w 10718"/>
              <a:gd name="connsiteY0" fmla="*/ 98 h 10098"/>
              <a:gd name="connsiteX1" fmla="*/ 1968 w 10718"/>
              <a:gd name="connsiteY1" fmla="*/ 10098 h 10098"/>
              <a:gd name="connsiteX2" fmla="*/ 0 w 10718"/>
              <a:gd name="connsiteY2" fmla="*/ 1511 h 10098"/>
              <a:gd name="connsiteX3" fmla="*/ 2642 w 10718"/>
              <a:gd name="connsiteY3" fmla="*/ 1485 h 10098"/>
              <a:gd name="connsiteX4" fmla="*/ 10718 w 10718"/>
              <a:gd name="connsiteY4" fmla="*/ 1348 h 10098"/>
              <a:gd name="connsiteX0" fmla="*/ 105 w 10718"/>
              <a:gd name="connsiteY0" fmla="*/ 0 h 10098"/>
              <a:gd name="connsiteX1" fmla="*/ 10718 w 10718"/>
              <a:gd name="connsiteY1" fmla="*/ 98 h 10098"/>
              <a:gd name="connsiteX2" fmla="*/ 10718 w 10718"/>
              <a:gd name="connsiteY2" fmla="*/ 10098 h 10098"/>
              <a:gd name="connsiteX3" fmla="*/ 718 w 10718"/>
              <a:gd name="connsiteY3" fmla="*/ 10098 h 10098"/>
              <a:gd name="connsiteX4" fmla="*/ 105 w 10718"/>
              <a:gd name="connsiteY4" fmla="*/ 0 h 10098"/>
              <a:gd name="connsiteX0" fmla="*/ 700 w 10700"/>
              <a:gd name="connsiteY0" fmla="*/ 98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700 w 10700"/>
              <a:gd name="connsiteY4" fmla="*/ 98 h 10098"/>
              <a:gd name="connsiteX0" fmla="*/ 1950 w 10700"/>
              <a:gd name="connsiteY0" fmla="*/ 98 h 10098"/>
              <a:gd name="connsiteX1" fmla="*/ 1950 w 10700"/>
              <a:gd name="connsiteY1" fmla="*/ 10098 h 10098"/>
              <a:gd name="connsiteX2" fmla="*/ 0 w 10700"/>
              <a:gd name="connsiteY2" fmla="*/ 1054 h 10098"/>
              <a:gd name="connsiteX3" fmla="*/ 2624 w 10700"/>
              <a:gd name="connsiteY3" fmla="*/ 1485 h 10098"/>
              <a:gd name="connsiteX4" fmla="*/ 10700 w 10700"/>
              <a:gd name="connsiteY4" fmla="*/ 1348 h 10098"/>
              <a:gd name="connsiteX0" fmla="*/ 87 w 10700"/>
              <a:gd name="connsiteY0" fmla="*/ 0 h 10098"/>
              <a:gd name="connsiteX1" fmla="*/ 10700 w 10700"/>
              <a:gd name="connsiteY1" fmla="*/ 98 h 10098"/>
              <a:gd name="connsiteX2" fmla="*/ 10700 w 10700"/>
              <a:gd name="connsiteY2" fmla="*/ 10098 h 10098"/>
              <a:gd name="connsiteX3" fmla="*/ 700 w 10700"/>
              <a:gd name="connsiteY3" fmla="*/ 10098 h 10098"/>
              <a:gd name="connsiteX4" fmla="*/ 87 w 10700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1897 w 10647"/>
              <a:gd name="connsiteY0" fmla="*/ 98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47 w 10647"/>
              <a:gd name="connsiteY0" fmla="*/ 98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647 w 10647"/>
              <a:gd name="connsiteY4" fmla="*/ 98 h 10098"/>
              <a:gd name="connsiteX0" fmla="*/ 234 w 10647"/>
              <a:gd name="connsiteY0" fmla="*/ 196 h 10098"/>
              <a:gd name="connsiteX1" fmla="*/ 1897 w 10647"/>
              <a:gd name="connsiteY1" fmla="*/ 10098 h 10098"/>
              <a:gd name="connsiteX2" fmla="*/ 0 w 10647"/>
              <a:gd name="connsiteY2" fmla="*/ 140 h 10098"/>
              <a:gd name="connsiteX3" fmla="*/ 2571 w 10647"/>
              <a:gd name="connsiteY3" fmla="*/ 1485 h 10098"/>
              <a:gd name="connsiteX4" fmla="*/ 10647 w 10647"/>
              <a:gd name="connsiteY4" fmla="*/ 1348 h 10098"/>
              <a:gd name="connsiteX0" fmla="*/ 34 w 10647"/>
              <a:gd name="connsiteY0" fmla="*/ 0 h 10098"/>
              <a:gd name="connsiteX1" fmla="*/ 10647 w 10647"/>
              <a:gd name="connsiteY1" fmla="*/ 98 h 10098"/>
              <a:gd name="connsiteX2" fmla="*/ 10647 w 10647"/>
              <a:gd name="connsiteY2" fmla="*/ 10098 h 10098"/>
              <a:gd name="connsiteX3" fmla="*/ 647 w 10647"/>
              <a:gd name="connsiteY3" fmla="*/ 10098 h 10098"/>
              <a:gd name="connsiteX4" fmla="*/ 34 w 10647"/>
              <a:gd name="connsiteY4" fmla="*/ 0 h 10098"/>
              <a:gd name="connsiteX0" fmla="*/ 658 w 10658"/>
              <a:gd name="connsiteY0" fmla="*/ 130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658 w 10658"/>
              <a:gd name="connsiteY4" fmla="*/ 130 h 10130"/>
              <a:gd name="connsiteX0" fmla="*/ 0 w 10658"/>
              <a:gd name="connsiteY0" fmla="*/ 0 h 10130"/>
              <a:gd name="connsiteX1" fmla="*/ 1908 w 10658"/>
              <a:gd name="connsiteY1" fmla="*/ 10130 h 10130"/>
              <a:gd name="connsiteX2" fmla="*/ 11 w 10658"/>
              <a:gd name="connsiteY2" fmla="*/ 172 h 10130"/>
              <a:gd name="connsiteX3" fmla="*/ 2582 w 10658"/>
              <a:gd name="connsiteY3" fmla="*/ 1517 h 10130"/>
              <a:gd name="connsiteX4" fmla="*/ 10658 w 10658"/>
              <a:gd name="connsiteY4" fmla="*/ 1380 h 10130"/>
              <a:gd name="connsiteX0" fmla="*/ 45 w 10658"/>
              <a:gd name="connsiteY0" fmla="*/ 32 h 10130"/>
              <a:gd name="connsiteX1" fmla="*/ 10658 w 10658"/>
              <a:gd name="connsiteY1" fmla="*/ 130 h 10130"/>
              <a:gd name="connsiteX2" fmla="*/ 10658 w 10658"/>
              <a:gd name="connsiteY2" fmla="*/ 10130 h 10130"/>
              <a:gd name="connsiteX3" fmla="*/ 658 w 10658"/>
              <a:gd name="connsiteY3" fmla="*/ 10130 h 10130"/>
              <a:gd name="connsiteX4" fmla="*/ 45 w 10658"/>
              <a:gd name="connsiteY4" fmla="*/ 32 h 10130"/>
              <a:gd name="connsiteX0" fmla="*/ 658 w 10658"/>
              <a:gd name="connsiteY0" fmla="*/ 130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658 w 10658"/>
              <a:gd name="connsiteY3" fmla="*/ 10130 h 10326"/>
              <a:gd name="connsiteX4" fmla="*/ 658 w 10658"/>
              <a:gd name="connsiteY4" fmla="*/ 130 h 10326"/>
              <a:gd name="connsiteX0" fmla="*/ 0 w 10658"/>
              <a:gd name="connsiteY0" fmla="*/ 0 h 10326"/>
              <a:gd name="connsiteX1" fmla="*/ 1908 w 10658"/>
              <a:gd name="connsiteY1" fmla="*/ 10130 h 10326"/>
              <a:gd name="connsiteX2" fmla="*/ 11 w 10658"/>
              <a:gd name="connsiteY2" fmla="*/ 172 h 10326"/>
              <a:gd name="connsiteX3" fmla="*/ 2582 w 10658"/>
              <a:gd name="connsiteY3" fmla="*/ 1517 h 10326"/>
              <a:gd name="connsiteX4" fmla="*/ 10658 w 10658"/>
              <a:gd name="connsiteY4" fmla="*/ 1380 h 10326"/>
              <a:gd name="connsiteX0" fmla="*/ 45 w 10658"/>
              <a:gd name="connsiteY0" fmla="*/ 32 h 10326"/>
              <a:gd name="connsiteX1" fmla="*/ 10658 w 10658"/>
              <a:gd name="connsiteY1" fmla="*/ 130 h 10326"/>
              <a:gd name="connsiteX2" fmla="*/ 10658 w 10658"/>
              <a:gd name="connsiteY2" fmla="*/ 10130 h 10326"/>
              <a:gd name="connsiteX3" fmla="*/ 500 w 10658"/>
              <a:gd name="connsiteY3" fmla="*/ 10326 h 10326"/>
              <a:gd name="connsiteX4" fmla="*/ 45 w 10658"/>
              <a:gd name="connsiteY4" fmla="*/ 32 h 10326"/>
              <a:gd name="connsiteX0" fmla="*/ 658 w 10658"/>
              <a:gd name="connsiteY0" fmla="*/ 130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58 w 10658"/>
              <a:gd name="connsiteY3" fmla="*/ 10130 h 10195"/>
              <a:gd name="connsiteX4" fmla="*/ 658 w 10658"/>
              <a:gd name="connsiteY4" fmla="*/ 130 h 10195"/>
              <a:gd name="connsiteX0" fmla="*/ 0 w 10658"/>
              <a:gd name="connsiteY0" fmla="*/ 0 h 10195"/>
              <a:gd name="connsiteX1" fmla="*/ 1908 w 10658"/>
              <a:gd name="connsiteY1" fmla="*/ 10130 h 10195"/>
              <a:gd name="connsiteX2" fmla="*/ 11 w 10658"/>
              <a:gd name="connsiteY2" fmla="*/ 172 h 10195"/>
              <a:gd name="connsiteX3" fmla="*/ 2582 w 10658"/>
              <a:gd name="connsiteY3" fmla="*/ 1517 h 10195"/>
              <a:gd name="connsiteX4" fmla="*/ 10658 w 10658"/>
              <a:gd name="connsiteY4" fmla="*/ 1380 h 10195"/>
              <a:gd name="connsiteX0" fmla="*/ 45 w 10658"/>
              <a:gd name="connsiteY0" fmla="*/ 32 h 10195"/>
              <a:gd name="connsiteX1" fmla="*/ 10658 w 10658"/>
              <a:gd name="connsiteY1" fmla="*/ 130 h 10195"/>
              <a:gd name="connsiteX2" fmla="*/ 10658 w 10658"/>
              <a:gd name="connsiteY2" fmla="*/ 10130 h 10195"/>
              <a:gd name="connsiteX3" fmla="*/ 675 w 10658"/>
              <a:gd name="connsiteY3" fmla="*/ 10195 h 10195"/>
              <a:gd name="connsiteX4" fmla="*/ 45 w 10658"/>
              <a:gd name="connsiteY4" fmla="*/ 32 h 1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8" h="10195" stroke="0" extrusionOk="0">
                <a:moveTo>
                  <a:pt x="658" y="130"/>
                </a:moveTo>
                <a:lnTo>
                  <a:pt x="10658" y="130"/>
                </a:lnTo>
                <a:lnTo>
                  <a:pt x="10658" y="10130"/>
                </a:lnTo>
                <a:lnTo>
                  <a:pt x="658" y="10130"/>
                </a:lnTo>
                <a:lnTo>
                  <a:pt x="658" y="130"/>
                </a:lnTo>
                <a:close/>
              </a:path>
              <a:path w="10658" h="10195" fill="none" extrusionOk="0">
                <a:moveTo>
                  <a:pt x="0" y="0"/>
                </a:moveTo>
                <a:lnTo>
                  <a:pt x="1908" y="10130"/>
                </a:lnTo>
                <a:moveTo>
                  <a:pt x="11" y="172"/>
                </a:moveTo>
                <a:lnTo>
                  <a:pt x="2582" y="1517"/>
                </a:lnTo>
                <a:lnTo>
                  <a:pt x="10658" y="1380"/>
                </a:lnTo>
              </a:path>
              <a:path w="10658" h="10195" fill="none">
                <a:moveTo>
                  <a:pt x="45" y="32"/>
                </a:moveTo>
                <a:lnTo>
                  <a:pt x="10658" y="130"/>
                </a:lnTo>
                <a:lnTo>
                  <a:pt x="10658" y="10130"/>
                </a:lnTo>
                <a:lnTo>
                  <a:pt x="675" y="10195"/>
                </a:lnTo>
                <a:cubicBezTo>
                  <a:pt x="471" y="6829"/>
                  <a:pt x="249" y="3398"/>
                  <a:pt x="45" y="32"/>
                </a:cubicBezTo>
                <a:close/>
              </a:path>
            </a:pathLst>
          </a:custGeom>
          <a:gradFill flip="none" rotWithShape="1">
            <a:gsLst>
              <a:gs pos="0">
                <a:srgbClr val="C3DBF5">
                  <a:shade val="30000"/>
                  <a:satMod val="115000"/>
                </a:srgbClr>
              </a:gs>
              <a:gs pos="50000">
                <a:srgbClr val="C3DBF5">
                  <a:shade val="67500"/>
                  <a:satMod val="115000"/>
                </a:srgbClr>
              </a:gs>
              <a:gs pos="100000">
                <a:srgbClr val="C3DBF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457200"/>
            <a:ext cx="350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</a:t>
            </a:r>
            <a:r>
              <a:rPr lang="ru-RU" sz="28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 чего начать ?</a:t>
            </a:r>
          </a:p>
          <a:p>
            <a:endParaRPr lang="ru-RU" sz="2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876624829"/>
              </p:ext>
            </p:extLst>
          </p:nvPr>
        </p:nvGraphicFramePr>
        <p:xfrm>
          <a:off x="285720" y="1357298"/>
          <a:ext cx="5939934" cy="384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6414" y="1311584"/>
            <a:ext cx="3551215" cy="2878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4BA5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 prst="angle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47" b="11672"/>
          <a:stretch/>
        </p:blipFill>
        <p:spPr>
          <a:xfrm>
            <a:off x="7393195" y="4960370"/>
            <a:ext cx="1568220" cy="108915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6FBAA1-712F-4EDC-8D03-060C9CB98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876FBAA1-712F-4EDC-8D03-060C9CB98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4581CF-E991-4634-8840-A5447073B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0E4581CF-E991-4634-8840-A5447073B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236E45-B683-4B0A-8DFD-73166E40F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7236E45-B683-4B0A-8DFD-73166E40F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00525E-FD3D-4EBC-9236-A76A1C9A1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EE00525E-FD3D-4EBC-9236-A76A1C9A1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066A49-79DE-446D-B1AE-F93341428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11066A49-79DE-446D-B1AE-F93341428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7346DF-0C80-4BCA-8D11-D7901D683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757346DF-0C80-4BCA-8D11-D7901D683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59EF01-C8E7-4164-A68E-BD45AF741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7859EF01-C8E7-4164-A68E-BD45AF741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248EF1-F603-4E97-A1A1-BD7F08648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67248EF1-F603-4E97-A1A1-BD7F08648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739C93-EA31-4A00-82EC-9B9034A0E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F9739C93-EA31-4A00-82EC-9B9034A0E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411</Words>
  <Application>Microsoft Office PowerPoint</Application>
  <PresentationFormat>Экран (4:3)</PresentationFormat>
  <Paragraphs>106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 Theme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 №5</dc:creator>
  <cp:lastModifiedBy>User</cp:lastModifiedBy>
  <cp:revision>98</cp:revision>
  <dcterms:created xsi:type="dcterms:W3CDTF">2014-11-17T20:03:51Z</dcterms:created>
  <dcterms:modified xsi:type="dcterms:W3CDTF">2016-03-02T17:46:40Z</dcterms:modified>
</cp:coreProperties>
</file>